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</p:sldIdLst>
  <p:sldSz cx="7772400" cy="10058400"/>
  <p:notesSz cx="6858000" cy="9144000"/>
  <p:embeddedFontLst>
    <p:embeddedFont>
      <p:font typeface="Lilita One" panose="020B0604020202020204" charset="0"/>
      <p:regular r:id="rId20"/>
    </p:embeddedFont>
    <p:embeddedFont>
      <p:font typeface="Oswald" panose="02000503000000000000" pitchFamily="2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2AD0E-D24F-4434-8C04-F606BCB3E361}">
  <a:tblStyle styleId="{BEC2AD0E-D24F-4434-8C04-F606BCB3E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e5776b8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e5776b8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fe5776b8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fe5776b8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fe5776b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fe5776b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fe5776b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fe5776b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5b7d6f4b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5b7d6f4b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5b7d6f4b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5b7d6f4b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5b7d6f4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5b7d6f4b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5b7d6f4b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5b7d6f4b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b7d6f4b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b7d6f4b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c3ef159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c3ef159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3356aa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3356aa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b3356aad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b3356aad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3356aad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3356aad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3356aad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3356aad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fe5776b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fe5776b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fe5776b8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fe5776b8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e5776b8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fe5776b8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p47tZLJbdag&amp;t=17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6Hbp1aqB7ah0oUn0DWdmg2vNG5YbXMe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E9WU9TGrec&amp;t=1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69TvQqyGdg&amp;t=38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87"/>
            <a:ext cx="7772401" cy="100613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76500" y="6872650"/>
            <a:ext cx="5219400" cy="179020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PRINCETON REVIEW NOTES ………………………..…..… pgs. 2 - 6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CRASH COURSES ……………………………………………..… pgs. 7 - 12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TIMELINE …………………….………………………………….… pgs. 13 - 15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TARGETS ….……………………………………… pgs. 16 - 17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05825" y="302900"/>
            <a:ext cx="34065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NAME: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760450" y="6593525"/>
            <a:ext cx="2251500" cy="400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TABLE OF CONTENTS</a:t>
            </a:r>
            <a:endParaRPr sz="18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311325" y="7577236"/>
            <a:ext cx="1101000" cy="875647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LEARNING TARGETS: 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 will complete </a:t>
            </a:r>
            <a:r>
              <a:rPr lang="en" sz="900" dirty="0">
                <a:latin typeface="Roboto"/>
                <a:ea typeface="Roboto"/>
                <a:cs typeface="Roboto"/>
                <a:sym typeface="Roboto"/>
              </a:rPr>
              <a:t>throughout the unit in class</a:t>
            </a:r>
            <a:endParaRPr sz="9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540925" y="409350"/>
            <a:ext cx="6660600" cy="9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6. Describe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Maryland Colony</a:t>
            </a: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differences between Pilgrims &amp; Puritans.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[HISTORICAL THINKING SKILL: Comparison]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8. Explain the significance of the Mayflower Compact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9. Who was Squanto?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10. Describe the “City Upon a Hill” and its significance, including the  “mystery document” information. 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11. Why were Roger Williams and Anne Hutchinson banished? What does this show about religious policies of the colonies, especially in New England?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[HISTORICAL THINKING SKILL: Causation]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725" y="240125"/>
            <a:ext cx="32385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743850" y="2224000"/>
            <a:ext cx="628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Quakers, The Dutch and the Ladies: Crash Course US History #4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	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Dutch Colonies</a:t>
            </a: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Explain the founding of the colony of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Pennsylvania</a:t>
            </a: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3.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values of the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Quakers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 dirty="0">
                <a:latin typeface="Oswald"/>
                <a:ea typeface="Oswald"/>
                <a:cs typeface="Oswald"/>
                <a:sym typeface="Oswald"/>
              </a:rPr>
            </a:b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4.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Explain the complaints against governor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Berkeley 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 the “mystery document”</a:t>
            </a:r>
            <a:endParaRPr sz="11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FD3A-9C5F-BF51-A12D-EEF51A3FCF89}"/>
              </a:ext>
            </a:extLst>
          </p:cNvPr>
          <p:cNvSpPr txBox="1"/>
          <p:nvPr/>
        </p:nvSpPr>
        <p:spPr>
          <a:xfrm>
            <a:off x="447040" y="9426957"/>
            <a:ext cx="658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https://www.youtube.com/watch?v=p47tZLJbdag&amp;t=17s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762000" y="614025"/>
            <a:ext cx="6182400" cy="88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5.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Bacon’s Rebellion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its effects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6.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What did King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James II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attempt to do in 1686? What was the outcome of these policies?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latin typeface="Oswald"/>
                <a:ea typeface="Oswald"/>
                <a:cs typeface="Oswald"/>
                <a:sym typeface="Oswald"/>
              </a:rPr>
            </a:br>
            <a:r>
              <a:rPr lang="en" sz="110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What was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Toleration Act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of 1690?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latin typeface="Oswald"/>
                <a:ea typeface="Oswald"/>
                <a:cs typeface="Oswald"/>
                <a:sym typeface="Oswald"/>
              </a:rPr>
            </a:br>
            <a:r>
              <a:rPr lang="en" sz="1100">
                <a:latin typeface="Oswald"/>
                <a:ea typeface="Oswald"/>
                <a:cs typeface="Oswald"/>
                <a:sym typeface="Oswald"/>
              </a:rPr>
              <a:t>8.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Salem Witch Trials</a:t>
            </a:r>
            <a:r>
              <a:rPr lang="en" sz="1100">
                <a:latin typeface="Oswald"/>
                <a:ea typeface="Oswald"/>
                <a:cs typeface="Oswald"/>
                <a:sym typeface="Oswald"/>
              </a:rPr>
              <a:t>.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swald"/>
                <a:ea typeface="Oswald"/>
                <a:cs typeface="Oswald"/>
                <a:sym typeface="Oswald"/>
              </a:rPr>
              <a:t>9. 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Describe the colonial economy and society. (Be sure to include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indentured servants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women) </a:t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0" y="380125"/>
            <a:ext cx="7772400" cy="4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PERIOD 1 &amp; 2 TIMELINE</a:t>
            </a:r>
            <a:endParaRPr sz="180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64000" y="800625"/>
            <a:ext cx="6761400" cy="9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1492 -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Columbian Exchange</a:t>
            </a: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begins with Columbus's discovery of the New World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1512 - Encomienda system created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1520 - Smallpox begins to decimate native population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1552 -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Bartolome De las Casas </a:t>
            </a: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popularizes the idea of the “Black Legend” (google it)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1607 - Jamestown est. ( include John Smith &amp; John Rolfe)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1609 - 1613 - Anglo-Powhatan War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1618 - Headright system created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5511650" y="243400"/>
            <a:ext cx="1813800" cy="8532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each event.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 reading notes, videos &amp; Google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533400" y="304800"/>
            <a:ext cx="6652200" cy="9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1619 - Virginia House of Burgesses created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1620 - Plymouth Est. (include Mayflower Compact)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1632 - colony of Maryland est.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1635 - Roger Williams exiled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1637 - Anne Hutchinson banished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1639 - Fundamental Orders created </a:t>
            </a: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(google it)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1643 - New England Federation est. 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1651 - Navigation Laws/Mercantilism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33400" y="304800"/>
            <a:ext cx="6652200" cy="9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1676 - Bacon’s Rebellion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1686 - Dominion of New England est. (include Sir Edmund Andros) 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1693 - Salem Witch Trials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1730s and 1740s - Great Awakening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1733 - Zenger Trial </a:t>
            </a:r>
            <a:r>
              <a:rPr lang="en" sz="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(google it)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1754 - 1763 - </a:t>
            </a: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French &amp; Indian War</a:t>
            </a:r>
            <a:endParaRPr sz="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4000"/>
              </a:lnSpc>
              <a:spcBef>
                <a:spcPts val="400"/>
              </a:spcBef>
              <a:spcAft>
                <a:spcPts val="200"/>
              </a:spcAft>
              <a:buNone/>
            </a:pP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113975" y="838200"/>
            <a:ext cx="7087500" cy="86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0" indent="-17145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latin typeface="Oswald"/>
              <a:ea typeface="Oswald"/>
              <a:cs typeface="Oswald"/>
              <a:sym typeface="Oswald"/>
            </a:endParaRPr>
          </a:p>
          <a:p>
            <a:pPr marL="62865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defining features of Pre-Columbian Native American groups and evaluate the ways geography shaped those characteristics. (KC 1.2)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explain the effects of the initial European contact with the Americas, including the Columbian Exchange. (KC 1.3 &amp; 1.4)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describe the encomienda system and both Native &amp; European responses to Spanish colonization. (KC 1.5)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67437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 can compare the goals of Europeans in exploration and conquest and analyze how that affected their interactions with Natives. (KC 1.3, 1.5,  1.6 &amp; 2.2)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0" y="380125"/>
            <a:ext cx="7772400" cy="40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PERIOD 1 &amp; 2 LEARNING TARGETS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6098100" y="227725"/>
            <a:ext cx="1198200" cy="6330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3667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will complete in class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395850" y="381000"/>
            <a:ext cx="6993600" cy="86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discuss the unique characteristics of the British colonies on the Atlantic seaboard by region and by colony. (KC 2.3)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transatlantic trade system that developed and how it advanced mercantilist goals. (KC 2.4)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identify examples of cooperation &amp; conflict between Natives and Europeans (KC 2.5)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track the causes and effects of the rise of slavery in the colonies. (KC 2.6)</a:t>
            </a: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swald"/>
              <a:buAutoNum type="arabicPeriod" startAt="5"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can describe the development of political institutions in the British colonies and evaluate the extent to which they were democratic. (KC 2.7)</a:t>
            </a:r>
            <a:endParaRPr sz="1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63200" y="739125"/>
            <a:ext cx="7772400" cy="91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4500" y="1252300"/>
            <a:ext cx="7407900" cy="8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EARLY COLONIZATION OF THE NEW WORLD (1491-1607) - pg. 153 - Chapter 6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Early Colonial Era: Spain Colonizes the New World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Competition for Global Dominance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English Arrive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French Colonization of North America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7201589" y="92715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7" name="Google Shape;67;p14">
            <a:hlinkClick r:id="rId3"/>
          </p:cNvPr>
          <p:cNvSpPr txBox="1"/>
          <p:nvPr/>
        </p:nvSpPr>
        <p:spPr>
          <a:xfrm>
            <a:off x="0" y="837325"/>
            <a:ext cx="7772400" cy="409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ilita One"/>
                <a:ea typeface="Lilita One"/>
                <a:cs typeface="Lilita One"/>
                <a:sym typeface="Lilita One"/>
              </a:rPr>
              <a:t>PRINCETON REVIEW NOTES</a:t>
            </a:r>
            <a:endParaRPr sz="1800" u="sng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68" name="Google Shape;68;p14"/>
          <p:cNvGraphicFramePr/>
          <p:nvPr/>
        </p:nvGraphicFramePr>
        <p:xfrm>
          <a:off x="483250" y="1863525"/>
          <a:ext cx="6717550" cy="10797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Google Shape;69;p14"/>
          <p:cNvGraphicFramePr/>
          <p:nvPr/>
        </p:nvGraphicFramePr>
        <p:xfrm>
          <a:off x="483250" y="3340825"/>
          <a:ext cx="6717550" cy="14773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Google Shape;70;p14"/>
          <p:cNvGraphicFramePr/>
          <p:nvPr/>
        </p:nvGraphicFramePr>
        <p:xfrm>
          <a:off x="527425" y="5215650"/>
          <a:ext cx="6717550" cy="24031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3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Google Shape;71;p14"/>
          <p:cNvGraphicFramePr/>
          <p:nvPr/>
        </p:nvGraphicFramePr>
        <p:xfrm>
          <a:off x="483250" y="8088250"/>
          <a:ext cx="6717550" cy="14773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Google Shape;73;p14"/>
          <p:cNvSpPr/>
          <p:nvPr/>
        </p:nvSpPr>
        <p:spPr>
          <a:xfrm>
            <a:off x="5790275" y="804550"/>
            <a:ext cx="1454700" cy="975900"/>
          </a:xfrm>
          <a:prstGeom prst="wedgeRectCallout">
            <a:avLst>
              <a:gd name="adj1" fmla="val -41347"/>
              <a:gd name="adj2" fmla="val 6854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43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notes from your reading. Highlight any key terms.</a:t>
            </a: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64500" y="339550"/>
            <a:ext cx="591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APUSH PERIOD 1 &amp; 2 PACKET</a:t>
            </a:r>
            <a:endParaRPr sz="200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57800" y="169675"/>
            <a:ext cx="7150200" cy="53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Pilgrims &amp; Massachusetts Bay Company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Other Early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80" name="Google Shape;80;p15"/>
          <p:cNvGraphicFramePr/>
          <p:nvPr/>
        </p:nvGraphicFramePr>
        <p:xfrm>
          <a:off x="381000" y="5943600"/>
          <a:ext cx="6858000" cy="32045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Spain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France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The Netherlands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England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Google Shape;81;p15"/>
          <p:cNvSpPr txBox="1"/>
          <p:nvPr/>
        </p:nvSpPr>
        <p:spPr>
          <a:xfrm>
            <a:off x="520400" y="5486400"/>
            <a:ext cx="26322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swald"/>
                <a:ea typeface="Oswald"/>
                <a:cs typeface="Oswald"/>
                <a:sym typeface="Oswald"/>
              </a:rPr>
              <a:t>Comparison of the 4 Colonizing Powers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83" name="Google Shape;83;p15"/>
          <p:cNvGraphicFramePr/>
          <p:nvPr/>
        </p:nvGraphicFramePr>
        <p:xfrm>
          <a:off x="533300" y="900050"/>
          <a:ext cx="6438900" cy="20409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" name="Google Shape;84;p15"/>
          <p:cNvGraphicFramePr/>
          <p:nvPr/>
        </p:nvGraphicFramePr>
        <p:xfrm>
          <a:off x="533300" y="3338450"/>
          <a:ext cx="6438900" cy="20409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457200" y="6221950"/>
            <a:ext cx="7150200" cy="21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Slavery in the Early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457200" y="609600"/>
          <a:ext cx="6858000" cy="520192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Powhatan Wars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Pequot War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King Philip’s War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Pueblo Revolt</a:t>
                      </a: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Google Shape;91;p16"/>
          <p:cNvSpPr txBox="1"/>
          <p:nvPr/>
        </p:nvSpPr>
        <p:spPr>
          <a:xfrm>
            <a:off x="609600" y="304800"/>
            <a:ext cx="30000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Oswald"/>
                <a:ea typeface="Oswald"/>
                <a:cs typeface="Oswald"/>
                <a:sym typeface="Oswald"/>
              </a:rPr>
              <a:t>Native American Conflict</a:t>
            </a:r>
            <a:endParaRPr sz="11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93" name="Google Shape;93;p16"/>
          <p:cNvGraphicFramePr/>
          <p:nvPr/>
        </p:nvGraphicFramePr>
        <p:xfrm>
          <a:off x="533300" y="6538850"/>
          <a:ext cx="6781900" cy="29518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78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081850" y="218150"/>
            <a:ext cx="5211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88200" y="387800"/>
            <a:ext cx="7407900" cy="87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AGE OF SALUTARY NEGLECT (1650 - 1750)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English Regulation of Colonial Trade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Colonial Governments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Major Events of the Period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101" name="Google Shape;101;p17"/>
          <p:cNvGraphicFramePr/>
          <p:nvPr/>
        </p:nvGraphicFramePr>
        <p:xfrm>
          <a:off x="669200" y="876250"/>
          <a:ext cx="6438900" cy="225775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Google Shape;102;p17"/>
          <p:cNvGraphicFramePr/>
          <p:nvPr/>
        </p:nvGraphicFramePr>
        <p:xfrm>
          <a:off x="669200" y="3543250"/>
          <a:ext cx="6438900" cy="246147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Google Shape;103;p17"/>
          <p:cNvGraphicFramePr/>
          <p:nvPr/>
        </p:nvGraphicFramePr>
        <p:xfrm>
          <a:off x="669200" y="6515050"/>
          <a:ext cx="6438900" cy="3058125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288200" y="235400"/>
            <a:ext cx="7407900" cy="19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Life in the Colonies</a:t>
            </a: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Describe the colonies. </a:t>
            </a:r>
            <a:endParaRPr sz="1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284525" y="2471000"/>
            <a:ext cx="3244500" cy="1742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New England 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4284525" y="4315242"/>
            <a:ext cx="3244500" cy="179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Middle Colonies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44200" y="6210650"/>
            <a:ext cx="7084800" cy="119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Southern Colonies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444200" y="2735275"/>
            <a:ext cx="1857300" cy="32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 rot="-5400000">
            <a:off x="-357400" y="8553325"/>
            <a:ext cx="2034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similarities and differences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4975" y="7581900"/>
            <a:ext cx="6704100" cy="212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666750" y="522413"/>
          <a:ext cx="6438900" cy="1457100"/>
        </p:xfrm>
        <a:graphic>
          <a:graphicData uri="http://schemas.openxmlformats.org/drawingml/2006/table">
            <a:tbl>
              <a:tblPr>
                <a:noFill/>
                <a:tableStyleId>{BEC2AD0E-D24F-4434-8C04-F606BCB3E361}</a:tableStyleId>
              </a:tblPr>
              <a:tblGrid>
                <a:gridCol w="64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25" y="2471000"/>
            <a:ext cx="3451525" cy="36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2326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566650" y="1832850"/>
            <a:ext cx="6634800" cy="743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Black Legend, Native Americans, and the Spanish: Crash Course US History #1</a:t>
            </a:r>
            <a:endParaRPr lang="en-US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1. Describe native North Americans before the arrival of Europeans.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2.  What happened to native populations due to disease?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3. Describe characteristics of most native groups and distinct groups mentioned in the Thought Bubble </a:t>
            </a:r>
            <a:r>
              <a:rPr lang="en-US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Comparison)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4. How did many Europeans perceive Native Americans?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62817-841E-75C2-CC05-D929F1D1FB0C}"/>
              </a:ext>
            </a:extLst>
          </p:cNvPr>
          <p:cNvSpPr txBox="1"/>
          <p:nvPr/>
        </p:nvSpPr>
        <p:spPr>
          <a:xfrm>
            <a:off x="566650" y="9504080"/>
            <a:ext cx="564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https://www.youtube.com/watch?v=6E9WU9TGrec&amp;t=1s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566650" y="453225"/>
            <a:ext cx="6634800" cy="9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5.  Describe Spanish colonization of Florida &amp; New Mexico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6. Describe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Pope’s Rebellion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&amp; its effects. </a:t>
            </a:r>
            <a:r>
              <a:rPr lang="en" sz="8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(Historical Thinking Skills: Causation)</a:t>
            </a: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7. Summarize the message of the “Mystery Document.” (include the author’s name) 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8. Explain the ideas of the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“Black Legend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” &amp; how it was used by the English.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9. What point does John Green make about </a:t>
            </a:r>
            <a:r>
              <a:rPr lang="en" sz="1100" b="1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primary sources</a:t>
            </a:r>
            <a:r>
              <a:rPr lang="en" sz="110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at the end of this video?</a:t>
            </a:r>
            <a:endParaRPr sz="110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2247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53225" y="1912225"/>
            <a:ext cx="6827400" cy="741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When is Thanksgiving? Colonizing America: Crash Course US History #2</a:t>
            </a:r>
            <a:endParaRPr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swald"/>
                <a:ea typeface="Oswald"/>
                <a:cs typeface="Oswald"/>
                <a:sym typeface="Oswald"/>
              </a:rPr>
              <a:t>	</a:t>
            </a:r>
            <a:endParaRPr sz="1100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1. What were the first settlers looking for?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2. What happened to the English colony on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Roanoke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Island?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3. Explain the purpose behind the creation of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Jamestown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&amp; what happened to the first colonists</a:t>
            </a: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4.  Explain the purpose of the </a:t>
            </a:r>
            <a:r>
              <a:rPr lang="en" sz="12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headright system</a:t>
            </a:r>
            <a:r>
              <a:rPr lang="en" sz="12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and describe </a:t>
            </a:r>
            <a:r>
              <a:rPr lang="en" sz="12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indentured servitude</a:t>
            </a: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5. How did </a:t>
            </a:r>
            <a:r>
              <a:rPr lang="en" sz="1100" b="1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tobacco</a:t>
            </a:r>
            <a:r>
              <a:rPr lang="en" sz="1100" dirty="0">
                <a:solidFill>
                  <a:srgbClr val="242424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change the Jamestown colony?</a:t>
            </a:r>
            <a:endParaRPr sz="11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42424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AD8FE-3071-C068-B49C-8B3FBAD64B2A}"/>
              </a:ext>
            </a:extLst>
          </p:cNvPr>
          <p:cNvSpPr txBox="1"/>
          <p:nvPr/>
        </p:nvSpPr>
        <p:spPr>
          <a:xfrm>
            <a:off x="508000" y="95504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https://www.youtube.com/watch?v=o69TvQqyGdg&amp;t=386s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EC577D4884342A010DE968E03943D" ma:contentTypeVersion="18" ma:contentTypeDescription="Create a new document." ma:contentTypeScope="" ma:versionID="1bbc481be226174508220545bcd5a420">
  <xsd:schema xmlns:xsd="http://www.w3.org/2001/XMLSchema" xmlns:xs="http://www.w3.org/2001/XMLSchema" xmlns:p="http://schemas.microsoft.com/office/2006/metadata/properties" xmlns:ns2="994584e0-c821-46d3-8edc-d931f4402c43" xmlns:ns3="7e1b041b-a9ed-4ba1-879b-517b4a7c153e" targetNamespace="http://schemas.microsoft.com/office/2006/metadata/properties" ma:root="true" ma:fieldsID="acd2e8bcd5354175ff47951f9e749667" ns2:_="" ns3:_="">
    <xsd:import namespace="994584e0-c821-46d3-8edc-d931f4402c43"/>
    <xsd:import namespace="7e1b041b-a9ed-4ba1-879b-517b4a7c1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84e0-c821-46d3-8edc-d931f4402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ef0610-8795-450c-9bfd-bbd7060640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b041b-a9ed-4ba1-879b-517b4a7c153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a054911-5fb7-4321-857f-a7f6ea7ba075}" ma:internalName="TaxCatchAll" ma:showField="CatchAllData" ma:web="7e1b041b-a9ed-4ba1-879b-517b4a7c1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4584e0-c821-46d3-8edc-d931f4402c43">
      <Terms xmlns="http://schemas.microsoft.com/office/infopath/2007/PartnerControls"/>
    </lcf76f155ced4ddcb4097134ff3c332f>
    <TaxCatchAll xmlns="7e1b041b-a9ed-4ba1-879b-517b4a7c153e" xsi:nil="true"/>
  </documentManagement>
</p:properties>
</file>

<file path=customXml/itemProps1.xml><?xml version="1.0" encoding="utf-8"?>
<ds:datastoreItem xmlns:ds="http://schemas.openxmlformats.org/officeDocument/2006/customXml" ds:itemID="{67B96475-A813-43AC-A175-87D16FEDC494}"/>
</file>

<file path=customXml/itemProps2.xml><?xml version="1.0" encoding="utf-8"?>
<ds:datastoreItem xmlns:ds="http://schemas.openxmlformats.org/officeDocument/2006/customXml" ds:itemID="{B6CBE9A3-AC46-4FA9-986D-D68BAB07F630}"/>
</file>

<file path=customXml/itemProps3.xml><?xml version="1.0" encoding="utf-8"?>
<ds:datastoreItem xmlns:ds="http://schemas.openxmlformats.org/officeDocument/2006/customXml" ds:itemID="{CDCF2E5D-46C0-499D-8B88-08F42853A96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1117</Words>
  <Application>Microsoft Office PowerPoint</Application>
  <PresentationFormat>Custom</PresentationFormat>
  <Paragraphs>663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</vt:lpstr>
      <vt:lpstr>Arial</vt:lpstr>
      <vt:lpstr>Lilita One</vt:lpstr>
      <vt:lpstr>Oswald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Summerford, Corey</dc:creator>
  <cp:lastModifiedBy>Summerford, Corey</cp:lastModifiedBy>
  <cp:revision>3</cp:revision>
  <dcterms:modified xsi:type="dcterms:W3CDTF">2025-05-08T22:36:37Z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0x010100B72EC577D4884342A010DE968E03943D</vt:lpwstr>
  </property>
</Properties>
</file>